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58" r:id="rId3"/>
    <p:sldId id="259" r:id="rId4"/>
    <p:sldId id="261" r:id="rId5"/>
    <p:sldId id="260" r:id="rId6"/>
    <p:sldId id="262" r:id="rId7"/>
    <p:sldId id="264" r:id="rId8"/>
    <p:sldId id="265" r:id="rId9"/>
    <p:sldId id="266" r:id="rId10"/>
    <p:sldId id="257" r:id="rId11"/>
    <p:sldId id="268" r:id="rId12"/>
    <p:sldId id="267" r:id="rId13"/>
    <p:sldId id="269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 varScale="1">
        <p:scale>
          <a:sx n="94" d="100"/>
          <a:sy n="94" d="100"/>
        </p:scale>
        <p:origin x="1248" y="6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222E00-84EE-188C-35F9-38C55B13D5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F0E626E-5C23-65CB-ED06-084492A680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819BF0-E168-0B15-CDE6-BB6990E46A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8AA185-20B9-4960-B6FA-2B4E15AB0D4E}" type="datetimeFigureOut">
              <a:rPr lang="en-GB" smtClean="0"/>
              <a:t>14/12/2023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CEABAD-7915-93FD-AEE4-CFB690D0CA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D289F8-0D3D-7111-49BC-059A620C3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AE3D7-355E-421C-A554-4A2858A86B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727059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5C5E4C-5AC4-2B07-703A-EA5D2FF48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128BB2-BB7B-A18D-6E5D-884AE72B66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F68881-A3F1-C296-B4E6-66F33C7166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8AA185-20B9-4960-B6FA-2B4E15AB0D4E}" type="datetimeFigureOut">
              <a:rPr lang="en-GB" smtClean="0"/>
              <a:t>14/12/2023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604B2E-A91D-E804-D7CA-202128CEE4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3D6BDF-B6B6-A729-33C1-AC66F87FF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AE3D7-355E-421C-A554-4A2858A86B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57766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29A4BC1-67E7-995D-05F7-448F8A2DB28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0C2C170-41D3-B025-83DB-6C74AEFFF7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CB7CBF-A6BF-DC99-F7AB-7E6EDED9D9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8AA185-20B9-4960-B6FA-2B4E15AB0D4E}" type="datetimeFigureOut">
              <a:rPr lang="en-GB" smtClean="0"/>
              <a:t>14/12/2023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D123A0-5192-7939-5011-EA27136EFB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FED3A9-6589-0847-7C46-8FBC708FB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AE3D7-355E-421C-A554-4A2858A86B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7470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139CE4-69A1-80A2-027D-92AACEF7B4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777229-B7D4-67EF-E4F3-23121CEB64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9D5EB3-F11C-4BDC-5030-BDCEB9791B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8AA185-20B9-4960-B6FA-2B4E15AB0D4E}" type="datetimeFigureOut">
              <a:rPr lang="en-GB" smtClean="0"/>
              <a:t>14/12/2023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1B861F-B814-8D50-2AB0-674EA4DF81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AE9B11-FAEE-AAF3-AA4A-44D9BCE2E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AE3D7-355E-421C-A554-4A2858A86B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70745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9030D5-D8E5-F46D-69CD-8617658FB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6D00F3-786F-2F93-BE00-9119AE72F5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D36450-5719-BC03-4E18-45FFF597D8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8AA185-20B9-4960-B6FA-2B4E15AB0D4E}" type="datetimeFigureOut">
              <a:rPr lang="en-GB" smtClean="0"/>
              <a:t>14/12/2023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E88707-C8E7-2C61-6CCF-F927E5855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2ED817-2DD7-204C-6929-AB49A5D26C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AE3D7-355E-421C-A554-4A2858A86B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30532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E00C2-45BD-9C8B-839A-B4D725BD5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1B4DAF-E467-B447-AFFA-0476AFE7FF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3981A7-2D45-A8EB-4E10-498DDCE68F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D66A49-6EFC-027D-1268-443DB98678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8AA185-20B9-4960-B6FA-2B4E15AB0D4E}" type="datetimeFigureOut">
              <a:rPr lang="en-GB" smtClean="0"/>
              <a:t>14/12/2023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F0C73C-EA40-57AD-C52C-F74B8774B5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E2E7B1-62BF-2112-6C47-541BF4EB1B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AE3D7-355E-421C-A554-4A2858A86B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51431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ACE92F-E0A1-1504-125D-323DE06D49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752C65-8575-E60F-05CC-97B8CF5184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B561E4-7065-ABDB-7840-9D17B05D06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66EFEE-052D-1043-9B14-A8EDD4DA6FF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62E01BD-E448-D937-94A4-9B6442468EC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36CDE1A-EED3-0D68-A7EC-924D956626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8AA185-20B9-4960-B6FA-2B4E15AB0D4E}" type="datetimeFigureOut">
              <a:rPr lang="en-GB" smtClean="0"/>
              <a:t>14/12/2023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1E450C3-DE6E-F43B-0E82-6475F7CCEE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85E5AB3-FD32-269C-3101-B66941BFE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AE3D7-355E-421C-A554-4A2858A86B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63154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54DC2E-EB8B-3134-DCCB-6BFD7EE662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A79FAEA-19BB-A1CC-3003-6496F2EC6C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8AA185-20B9-4960-B6FA-2B4E15AB0D4E}" type="datetimeFigureOut">
              <a:rPr lang="en-GB" smtClean="0"/>
              <a:t>14/12/2023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FCCAB4-B9A1-E28D-FDF0-05B8FFFD8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3DB6BA-9E94-6635-9C47-1248D7F04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AE3D7-355E-421C-A554-4A2858A86B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92142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4201075-5ED0-7B6A-F8B7-22308C3FE4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8AA185-20B9-4960-B6FA-2B4E15AB0D4E}" type="datetimeFigureOut">
              <a:rPr lang="en-GB" smtClean="0"/>
              <a:t>14/12/2023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4E109C7-6806-614E-615C-CB82956AAE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894E01-CA57-A849-F793-411F2C94F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AE3D7-355E-421C-A554-4A2858A86B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95892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C3CF7-1752-5143-6357-4F71CC4C0E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76CF6B-05ED-9501-36D8-CA69FF6CB2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8A08C1-7B33-B86C-1419-1A8CAEF4A1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3B050E-B07D-6FAC-4919-65B27F749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8AA185-20B9-4960-B6FA-2B4E15AB0D4E}" type="datetimeFigureOut">
              <a:rPr lang="en-GB" smtClean="0"/>
              <a:t>14/12/2023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A49178-448F-9B46-11A1-53BB8B06B8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C0E360-0E21-E9BF-1729-63A974238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AE3D7-355E-421C-A554-4A2858A86B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49098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7A0EB-B4E0-0BD2-2FF7-4BE51BE0D2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0F76AA5-FB4B-400C-6BF0-6359E5F4D46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01ECE3-CDFF-9955-92D4-B8DE8D5AB2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CAB449-EB22-33EB-D9DC-507E473CBF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8AA185-20B9-4960-B6FA-2B4E15AB0D4E}" type="datetimeFigureOut">
              <a:rPr lang="en-GB" smtClean="0"/>
              <a:t>14/12/2023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9185A9-CCAE-3E51-05CC-855EE2CA05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025DEF-03D3-FF09-E0B7-CBDADC600E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AE3D7-355E-421C-A554-4A2858A86B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90157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A5191CB-44CD-AFA6-6ED8-70AE47A244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9AFB79-F549-2467-B75E-3CD7386493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861342-1063-4B4F-0AB6-F595D59489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8AA185-20B9-4960-B6FA-2B4E15AB0D4E}" type="datetimeFigureOut">
              <a:rPr lang="en-GB" smtClean="0"/>
              <a:t>14/12/2023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B988C5-3636-CA9F-68CB-9CB4F2B9CB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F10777-9A44-8412-C3DA-213FF39995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2AE3D7-355E-421C-A554-4A2858A86B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97002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www.artstation.com/artwork/OGoekg" TargetMode="Externa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png"/><Relationship Id="rId4" Type="http://schemas.openxmlformats.org/officeDocument/2006/relationships/hyperlink" Target="https://www.seanet.com/~myandper/abstract/sig03c09.htm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karthikkaranth.me/blog/generating-random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nvidia.com/discover/ray-tracing#:~:text=Ray%20tracing%20is%20a%20rendering,%2C%20shadows%2C%20and%20indirect%20lighting.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www.ucl.ac.uk/advanced-research-computing/sites/advanced_research_computing/files/socials-20151110-rivi.pdf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934F1179-B481-4F9E-BCA3-AFB972070F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ight Triangle 42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E04B5EB-F158-4507-90DD-BD23620C7C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31EBC2-D983-28E4-D0C5-CD865F7C0E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5241" y="1008993"/>
            <a:ext cx="9231410" cy="3542045"/>
          </a:xfrm>
        </p:spPr>
        <p:txBody>
          <a:bodyPr anchor="b">
            <a:normAutofit/>
          </a:bodyPr>
          <a:lstStyle/>
          <a:p>
            <a:pPr algn="l"/>
            <a:r>
              <a:rPr lang="en-GB" sz="8100" dirty="0"/>
              <a:t>Graphics and Computational Programming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996B8CE-91DF-2DF8-23FD-111746C7AD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85241" y="4582814"/>
            <a:ext cx="7132335" cy="1312657"/>
          </a:xfrm>
        </p:spPr>
        <p:txBody>
          <a:bodyPr anchor="t">
            <a:normAutofit/>
          </a:bodyPr>
          <a:lstStyle/>
          <a:p>
            <a:pPr algn="l"/>
            <a:r>
              <a:rPr lang="en-GB" dirty="0"/>
              <a:t>Alex Emeny</a:t>
            </a:r>
          </a:p>
        </p:txBody>
      </p:sp>
    </p:spTree>
    <p:extLst>
      <p:ext uri="{BB962C8B-B14F-4D97-AF65-F5344CB8AC3E}">
        <p14:creationId xmlns:p14="http://schemas.microsoft.com/office/powerpoint/2010/main" val="17081957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77651-40E9-ADF1-1CA9-39E107352B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89027" y="5819849"/>
            <a:ext cx="2436659" cy="1325563"/>
          </a:xfrm>
        </p:spPr>
        <p:txBody>
          <a:bodyPr>
            <a:noAutofit/>
          </a:bodyPr>
          <a:lstStyle/>
          <a:p>
            <a:pPr algn="ctr"/>
            <a:r>
              <a:rPr lang="en-GB" sz="1050" dirty="0" err="1">
                <a:hlinkClick r:id="rId2"/>
              </a:rPr>
              <a:t>ArtStation</a:t>
            </a:r>
            <a:r>
              <a:rPr lang="en-GB" sz="1050" dirty="0">
                <a:hlinkClick r:id="rId2"/>
              </a:rPr>
              <a:t> - Cornell box render For Testing a Global Illumination</a:t>
            </a:r>
            <a:endParaRPr lang="en-GB" sz="105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123E0C-57BF-DE2D-94AB-7AA131C229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2267" y="3617142"/>
            <a:ext cx="2610178" cy="2603880"/>
          </a:xfrm>
          <a:prstGeom prst="rect">
            <a:avLst/>
          </a:prstGeom>
        </p:spPr>
      </p:pic>
      <p:pic>
        <p:nvPicPr>
          <p:cNvPr id="9" name="Picture 8" descr="A sphere in a room&#10;&#10;Description automatically generated">
            <a:extLst>
              <a:ext uri="{FF2B5EF4-FFF2-40B4-BE49-F238E27FC236}">
                <a16:creationId xmlns:a16="http://schemas.microsoft.com/office/drawing/2014/main" id="{4474F654-629A-FD51-2167-C2119C87B0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0816" y="3617142"/>
            <a:ext cx="2596084" cy="260388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88F11B8-C424-E4FA-72C0-9F1AE0F95E20}"/>
              </a:ext>
            </a:extLst>
          </p:cNvPr>
          <p:cNvSpPr txBox="1"/>
          <p:nvPr/>
        </p:nvSpPr>
        <p:spPr>
          <a:xfrm>
            <a:off x="2957318" y="6351826"/>
            <a:ext cx="17830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dirty="0">
                <a:solidFill>
                  <a:schemeClr val="accent2"/>
                </a:solidFill>
              </a:rPr>
              <a:t>My render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32BA29B-0F9B-D4C8-76E8-110B7290CC08}"/>
              </a:ext>
            </a:extLst>
          </p:cNvPr>
          <p:cNvSpPr txBox="1"/>
          <p:nvPr/>
        </p:nvSpPr>
        <p:spPr>
          <a:xfrm>
            <a:off x="3450826" y="724956"/>
            <a:ext cx="54743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My reference renders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08B55E6-7556-7046-4CA9-F0125E7537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7567" y="1184586"/>
            <a:ext cx="4260892" cy="35356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05CB22C-0538-4EE8-4BDA-EA4FE081FEAE}"/>
              </a:ext>
            </a:extLst>
          </p:cNvPr>
          <p:cNvSpPr txBox="1"/>
          <p:nvPr/>
        </p:nvSpPr>
        <p:spPr>
          <a:xfrm>
            <a:off x="2550816" y="1664590"/>
            <a:ext cx="8340341" cy="2077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My renders Features:			Reference Renders Features:</a:t>
            </a:r>
          </a:p>
          <a:p>
            <a:r>
              <a:rPr lang="en-GB" sz="1100" dirty="0"/>
              <a:t>-Global Illumination				-Global Illumination</a:t>
            </a:r>
          </a:p>
          <a:p>
            <a:r>
              <a:rPr lang="en-GB" sz="1100" dirty="0"/>
              <a:t>-Specular lighting				-Anti-aliasing 	</a:t>
            </a:r>
          </a:p>
          <a:p>
            <a:r>
              <a:rPr lang="en-GB" sz="1100" dirty="0"/>
              <a:t>-Multi-light sources				-Box Light</a:t>
            </a:r>
          </a:p>
          <a:p>
            <a:r>
              <a:rPr lang="en-GB" sz="1100" dirty="0"/>
              <a:t>-Anti-aliasing					</a:t>
            </a:r>
          </a:p>
          <a:p>
            <a:r>
              <a:rPr lang="en-GB" sz="1100" dirty="0"/>
              <a:t>-Soft shadows</a:t>
            </a:r>
          </a:p>
          <a:p>
            <a:endParaRPr lang="en-GB" sz="1100" dirty="0"/>
          </a:p>
          <a:p>
            <a:endParaRPr lang="en-GB" sz="1100" dirty="0"/>
          </a:p>
          <a:p>
            <a:endParaRPr lang="en-GB" dirty="0"/>
          </a:p>
          <a:p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14426975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Isosceles Triangle 27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F44C39F-4FDF-465A-DD4C-2B12FA2EE0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2771" y="3583200"/>
            <a:ext cx="2524495" cy="2518405"/>
          </a:xfrm>
          <a:prstGeom prst="rect">
            <a:avLst/>
          </a:prstGeom>
        </p:spPr>
      </p:pic>
      <p:pic>
        <p:nvPicPr>
          <p:cNvPr id="7" name="Picture 6" descr="A couple of balls in a room&#10;&#10;Description automatically generated">
            <a:extLst>
              <a:ext uri="{FF2B5EF4-FFF2-40B4-BE49-F238E27FC236}">
                <a16:creationId xmlns:a16="http://schemas.microsoft.com/office/drawing/2014/main" id="{E18CFFEA-11F6-B7CC-923C-E72031EBB5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0816" y="3582407"/>
            <a:ext cx="2524495" cy="251919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6275124-A60D-571E-E979-6DB4CF70C933}"/>
              </a:ext>
            </a:extLst>
          </p:cNvPr>
          <p:cNvSpPr txBox="1"/>
          <p:nvPr/>
        </p:nvSpPr>
        <p:spPr>
          <a:xfrm>
            <a:off x="2956372" y="6130054"/>
            <a:ext cx="1713382" cy="23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786384">
              <a:spcAft>
                <a:spcPts val="600"/>
              </a:spcAft>
            </a:pPr>
            <a:r>
              <a:rPr lang="en-GB" sz="946" kern="1200">
                <a:solidFill>
                  <a:srgbClr val="A22C00"/>
                </a:solidFill>
                <a:latin typeface="+mn-lt"/>
                <a:ea typeface="+mn-ea"/>
                <a:cs typeface="+mn-cs"/>
              </a:rPr>
              <a:t>My render</a:t>
            </a:r>
            <a:endParaRPr lang="en-GB" sz="1100">
              <a:solidFill>
                <a:schemeClr val="accent2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1BECEFE-5E31-8DDB-B786-3FBB0F0A828C}"/>
              </a:ext>
            </a:extLst>
          </p:cNvPr>
          <p:cNvSpPr txBox="1">
            <a:spLocks/>
          </p:cNvSpPr>
          <p:nvPr/>
        </p:nvSpPr>
        <p:spPr>
          <a:xfrm>
            <a:off x="7626127" y="5648528"/>
            <a:ext cx="1962338" cy="12820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786384">
              <a:spcAft>
                <a:spcPts val="600"/>
              </a:spcAft>
            </a:pPr>
            <a:r>
              <a:rPr lang="en-GB" sz="903" kern="1200" dirty="0">
                <a:solidFill>
                  <a:schemeClr val="tx1"/>
                </a:solidFill>
                <a:latin typeface="+mj-lt"/>
                <a:ea typeface="+mj-ea"/>
                <a:cs typeface="+mj-cs"/>
                <a:hlinkClick r:id="rId4"/>
              </a:rPr>
              <a:t>Global Illumination and All That (seanet.com)</a:t>
            </a:r>
            <a:endParaRPr lang="en-GB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1FA88FE-0DDB-1A6E-8477-4AA2511665D2}"/>
              </a:ext>
            </a:extLst>
          </p:cNvPr>
          <p:cNvSpPr txBox="1"/>
          <p:nvPr/>
        </p:nvSpPr>
        <p:spPr>
          <a:xfrm>
            <a:off x="2550816" y="1664590"/>
            <a:ext cx="834034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My renders Features:			Reference Renders Features:</a:t>
            </a:r>
          </a:p>
          <a:p>
            <a:r>
              <a:rPr lang="en-GB" sz="1100" dirty="0"/>
              <a:t>-Global Illumination				-Global Illumination</a:t>
            </a:r>
          </a:p>
          <a:p>
            <a:r>
              <a:rPr lang="en-GB" sz="1100" dirty="0"/>
              <a:t>-Specular lighting				-Reflective bounces</a:t>
            </a:r>
          </a:p>
          <a:p>
            <a:r>
              <a:rPr lang="en-GB" sz="1100" dirty="0"/>
              <a:t>-Reflective bounces				-Anti-aliasing</a:t>
            </a:r>
          </a:p>
          <a:p>
            <a:r>
              <a:rPr lang="en-GB" sz="1100" dirty="0"/>
              <a:t>-Anti-aliasing			</a:t>
            </a:r>
          </a:p>
          <a:p>
            <a:r>
              <a:rPr lang="en-GB" sz="1100" dirty="0"/>
              <a:t>-Soft shadows</a:t>
            </a:r>
          </a:p>
          <a:p>
            <a:r>
              <a:rPr lang="en-GB" sz="1100" dirty="0"/>
              <a:t>-Multi-light sources</a:t>
            </a:r>
          </a:p>
          <a:p>
            <a:endParaRPr lang="en-GB" sz="1100" dirty="0"/>
          </a:p>
          <a:p>
            <a:endParaRPr lang="en-GB" sz="1100" dirty="0"/>
          </a:p>
          <a:p>
            <a:endParaRPr lang="en-GB" dirty="0"/>
          </a:p>
          <a:p>
            <a:endParaRPr lang="en-GB" sz="1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C7A0010-287A-E9B5-F227-69696E5F1564}"/>
              </a:ext>
            </a:extLst>
          </p:cNvPr>
          <p:cNvSpPr txBox="1"/>
          <p:nvPr/>
        </p:nvSpPr>
        <p:spPr>
          <a:xfrm>
            <a:off x="3450826" y="724956"/>
            <a:ext cx="54743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My reference renders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E3E8122-2C4A-F10E-8A5D-754599FB78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7567" y="1184586"/>
            <a:ext cx="4260892" cy="353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1698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388CA-AF76-F8F4-669A-CF0E72F6C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400" dirty="0"/>
              <a:t>Evaluation</a:t>
            </a:r>
            <a:endParaRPr lang="en-GB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21E4E29-E9E8-2C3E-C53B-3522E190D8E9}"/>
              </a:ext>
            </a:extLst>
          </p:cNvPr>
          <p:cNvSpPr txBox="1">
            <a:spLocks/>
          </p:cNvSpPr>
          <p:nvPr/>
        </p:nvSpPr>
        <p:spPr>
          <a:xfrm>
            <a:off x="838200" y="1690687"/>
            <a:ext cx="5257800" cy="4802187"/>
          </a:xfrm>
          <a:prstGeom prst="rect">
            <a:avLst/>
          </a:prstGeom>
        </p:spPr>
        <p:txBody>
          <a:bodyPr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800" dirty="0"/>
              <a:t>My Ray Tracer Overview</a:t>
            </a:r>
          </a:p>
          <a:p>
            <a:r>
              <a:rPr lang="en-GB" sz="1500" dirty="0"/>
              <a:t>Overall, my ray tracer has many different features and tools to change how the scene can look.</a:t>
            </a:r>
          </a:p>
          <a:p>
            <a:r>
              <a:rPr lang="en-GB" sz="1500" dirty="0"/>
              <a:t>Kept the ray tracer dynamic so no matter how the scene will be set up the program will always render as it’s supposed to.</a:t>
            </a:r>
          </a:p>
          <a:p>
            <a:r>
              <a:rPr lang="en-GB" sz="1500" dirty="0"/>
              <a:t>The program is an offline ray tracer that utilizes the CPU for its computation.</a:t>
            </a:r>
          </a:p>
          <a:p>
            <a:r>
              <a:rPr lang="en-GB" sz="1500" dirty="0"/>
              <a:t>Testing out different values for the best visual quality compared to computation time appeared to be, 40 Anti-aliasing, 30 Soft Shadows, 30 Global Illumination, two light sources on 20 threads.</a:t>
            </a:r>
          </a:p>
          <a:p>
            <a:r>
              <a:rPr lang="en-GB" sz="1500" dirty="0"/>
              <a:t>The use of a recursive trace ray function to return the shade of an intersect came in very useful when needing to calculate reflections and global illumination.</a:t>
            </a:r>
          </a:p>
          <a:p>
            <a:r>
              <a:rPr lang="en-GB" sz="1500" dirty="0"/>
              <a:t>The test data has shown me that the use of thread pool and multithreading is vital when using a heavy computational program.</a:t>
            </a:r>
          </a:p>
          <a:p>
            <a:r>
              <a:rPr lang="en-GB" sz="1500" dirty="0"/>
              <a:t>Using less computational heavy algorithms over others.</a:t>
            </a:r>
          </a:p>
          <a:p>
            <a:endParaRPr lang="en-GB" sz="1500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150C6CB-3EC0-1396-796B-2F8EB76D1AC5}"/>
              </a:ext>
            </a:extLst>
          </p:cNvPr>
          <p:cNvSpPr txBox="1">
            <a:spLocks/>
          </p:cNvSpPr>
          <p:nvPr/>
        </p:nvSpPr>
        <p:spPr>
          <a:xfrm>
            <a:off x="6096000" y="1690687"/>
            <a:ext cx="5257800" cy="3699459"/>
          </a:xfrm>
          <a:prstGeom prst="rect">
            <a:avLst/>
          </a:prstGeom>
        </p:spPr>
        <p:txBody>
          <a:bodyPr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800" dirty="0"/>
              <a:t>What I would do differently</a:t>
            </a:r>
          </a:p>
          <a:p>
            <a:r>
              <a:rPr lang="en-GB" sz="1500" dirty="0"/>
              <a:t>Add refraction alongside reflections.</a:t>
            </a:r>
          </a:p>
          <a:p>
            <a:r>
              <a:rPr lang="en-GB" sz="1500" dirty="0"/>
              <a:t>Change the program from CPU rendering to GPU rendered.</a:t>
            </a:r>
          </a:p>
          <a:p>
            <a:endParaRPr lang="en-GB" sz="1500" dirty="0"/>
          </a:p>
        </p:txBody>
      </p:sp>
      <p:pic>
        <p:nvPicPr>
          <p:cNvPr id="10" name="Picture 9" descr="A group of balls in a room&#10;&#10;Description automatically generated">
            <a:extLst>
              <a:ext uri="{FF2B5EF4-FFF2-40B4-BE49-F238E27FC236}">
                <a16:creationId xmlns:a16="http://schemas.microsoft.com/office/drawing/2014/main" id="{CB47F2E5-5F25-0E71-9F1F-EF3E890281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822" y="2919998"/>
            <a:ext cx="2669010" cy="2680260"/>
          </a:xfrm>
          <a:prstGeom prst="rect">
            <a:avLst/>
          </a:prstGeom>
        </p:spPr>
      </p:pic>
      <p:pic>
        <p:nvPicPr>
          <p:cNvPr id="12" name="Picture 11" descr="A sphere in a room&#10;&#10;Description automatically generated">
            <a:extLst>
              <a:ext uri="{FF2B5EF4-FFF2-40B4-BE49-F238E27FC236}">
                <a16:creationId xmlns:a16="http://schemas.microsoft.com/office/drawing/2014/main" id="{3B8EB83A-33AF-7E87-0F17-439DAB34A0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4906" y="3815850"/>
            <a:ext cx="2669010" cy="26770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6907870-ADE2-EC16-291F-89CE7D3152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265876"/>
            <a:ext cx="4260892" cy="353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5176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02239D2-A05D-4A1C-9F06-FBA7FC730E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713D17-9647-D75E-EAE2-BF17A14A42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9300" y="538956"/>
            <a:ext cx="8985250" cy="1118394"/>
          </a:xfrm>
        </p:spPr>
        <p:txBody>
          <a:bodyPr anchor="t">
            <a:normAutofit/>
          </a:bodyPr>
          <a:lstStyle/>
          <a:p>
            <a:r>
              <a:rPr lang="en-GB" sz="4000"/>
              <a:t>References</a:t>
            </a:r>
          </a:p>
        </p:txBody>
      </p:sp>
      <p:pic>
        <p:nvPicPr>
          <p:cNvPr id="7" name="Graphic 6" descr="Solar system">
            <a:extLst>
              <a:ext uri="{FF2B5EF4-FFF2-40B4-BE49-F238E27FC236}">
                <a16:creationId xmlns:a16="http://schemas.microsoft.com/office/drawing/2014/main" id="{26E3378B-02F2-8C3B-A4C0-A64ADA8385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4900" y="538956"/>
            <a:ext cx="749300" cy="7493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CE8452-6ABB-A082-376B-28B0E314C6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9650" y="1847849"/>
            <a:ext cx="9994900" cy="4254501"/>
          </a:xfrm>
        </p:spPr>
        <p:txBody>
          <a:bodyPr>
            <a:normAutofit fontScale="92500" lnSpcReduction="10000"/>
          </a:bodyPr>
          <a:lstStyle/>
          <a:p>
            <a:r>
              <a:rPr lang="en-US" sz="1700" i="1" dirty="0">
                <a:effectLst/>
              </a:rPr>
              <a:t>Generating random points in a sphere</a:t>
            </a:r>
            <a:r>
              <a:rPr lang="en-US" sz="1700" dirty="0">
                <a:effectLst/>
              </a:rPr>
              <a:t> (no date) </a:t>
            </a:r>
            <a:r>
              <a:rPr lang="en-US" sz="1700" i="1" dirty="0">
                <a:effectLst/>
              </a:rPr>
              <a:t>Generating Random Points in a Sphere | Karthik </a:t>
            </a:r>
            <a:r>
              <a:rPr lang="en-US" sz="1700" i="1" dirty="0" err="1">
                <a:effectLst/>
              </a:rPr>
              <a:t>Karanth</a:t>
            </a:r>
            <a:r>
              <a:rPr lang="en-US" sz="1700" dirty="0">
                <a:effectLst/>
              </a:rPr>
              <a:t>. Available at: </a:t>
            </a:r>
            <a:r>
              <a:rPr lang="en-US" sz="1700" dirty="0">
                <a:effectLst/>
                <a:hlinkClick r:id="rId4"/>
              </a:rPr>
              <a:t>https://karthikkaranth.me/blog/generating-random</a:t>
            </a:r>
            <a:r>
              <a:rPr lang="en-US" sz="1700" dirty="0">
                <a:effectLst/>
              </a:rPr>
              <a:t>-points-in-a-sphere/ (Accessed: 25 November 2023). </a:t>
            </a:r>
          </a:p>
          <a:p>
            <a:r>
              <a:rPr lang="en-US" sz="1700" dirty="0"/>
              <a:t>Global Illumination and Path Tracing </a:t>
            </a:r>
            <a:r>
              <a:rPr lang="en-US" sz="1700" dirty="0">
                <a:effectLst/>
              </a:rPr>
              <a:t>(</a:t>
            </a:r>
            <a:r>
              <a:rPr lang="en-US" sz="1700" dirty="0"/>
              <a:t>No date) Global illumination and path tracing. Available at: https://www.scratchapixel.com/lessons/3d-basic-rendering/global-illumination-path-tracing/introduction-global-illumination-path-tracing.html (Accessed: 03 December 2023). </a:t>
            </a:r>
          </a:p>
          <a:p>
            <a:r>
              <a:rPr lang="en-US" sz="1700" dirty="0"/>
              <a:t>Parallel computing: A brief discussion - UCL (no date) Parallel computing. Available at: https://www.ucl.ac.uk/advanced-research-computing/sites/advanced_research_computing/files/socials-20151110-rivi.pdf (Accessed: 12 December 2023). </a:t>
            </a:r>
          </a:p>
          <a:p>
            <a:r>
              <a:rPr lang="en-US" sz="1700" dirty="0"/>
              <a:t>(No date a) Rendering soft shadows. Available at: http://raytracerchallenge.com/bonus/area-light.html (Accessed: 26 November 2023). </a:t>
            </a:r>
          </a:p>
          <a:p>
            <a:r>
              <a:rPr lang="en-US" sz="1700" dirty="0"/>
              <a:t>Ray Tracing (no date) NVIDIA Developer. Available at: https://developer.nvidia.com/discover/ray-tracing#:~:text=Ray%20tracing%20is%20a%20rendering,%2C%20shadows%2C%20and%20indirect%20lighting. (Accessed: 12 December 2023). </a:t>
            </a:r>
          </a:p>
          <a:p>
            <a:r>
              <a:rPr lang="en-US" sz="1700" dirty="0"/>
              <a:t>Artstation - Cornell Box render for testing a global illumination (no date) Cornell Box render for testing a global illumination. Available at: https://www.artstation.com/artwork/OGoekg (Accessed: 09 December 2023). </a:t>
            </a:r>
          </a:p>
          <a:p>
            <a:r>
              <a:rPr lang="en-US" sz="1700" dirty="0"/>
              <a:t>Global illumination and all that(No date a) Global illumination and all that. Available at: https://www.seanet.com/~myandper/abstract/sig03c09.htm (Accessed: 9 December 2023). </a:t>
            </a:r>
          </a:p>
          <a:p>
            <a:endParaRPr lang="en-US" sz="1700" dirty="0"/>
          </a:p>
          <a:p>
            <a:endParaRPr lang="en-US" sz="1700" dirty="0"/>
          </a:p>
          <a:p>
            <a:endParaRPr lang="en-US" sz="1700" dirty="0"/>
          </a:p>
          <a:p>
            <a:endParaRPr lang="en-US" sz="1700" dirty="0"/>
          </a:p>
          <a:p>
            <a:endParaRPr lang="en-US" sz="17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138306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4B52F8-76CA-0606-3B8B-8C3F33EB2A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GB" sz="5400" dirty="0"/>
              <a:t>Presentation Overview</a:t>
            </a: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2114C3-F510-B631-D02F-26667D23BC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en-GB" sz="2200" dirty="0"/>
              <a:t>Theory</a:t>
            </a:r>
          </a:p>
          <a:p>
            <a:r>
              <a:rPr lang="en-GB" sz="2200" dirty="0"/>
              <a:t>Design</a:t>
            </a:r>
          </a:p>
          <a:p>
            <a:r>
              <a:rPr lang="en-GB" sz="2200" dirty="0"/>
              <a:t>Demo</a:t>
            </a:r>
          </a:p>
          <a:p>
            <a:r>
              <a:rPr lang="en-GB" sz="2200" dirty="0"/>
              <a:t>Analysis</a:t>
            </a:r>
          </a:p>
          <a:p>
            <a:r>
              <a:rPr lang="en-GB" sz="2200" dirty="0"/>
              <a:t>Evaluation</a:t>
            </a:r>
          </a:p>
          <a:p>
            <a:endParaRPr lang="en-GB" sz="2200" dirty="0"/>
          </a:p>
        </p:txBody>
      </p:sp>
      <p:pic>
        <p:nvPicPr>
          <p:cNvPr id="5" name="Picture 4" descr="A sphere in a room&#10;&#10;Description automatically generated">
            <a:extLst>
              <a:ext uri="{FF2B5EF4-FFF2-40B4-BE49-F238E27FC236}">
                <a16:creationId xmlns:a16="http://schemas.microsoft.com/office/drawing/2014/main" id="{F6225A11-71BB-9F6B-5762-29F758284B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6605735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EB492CD-616E-47F8-933B-5E2D952A0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59383CF9-23B5-4335-9B21-1791C4CF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643E59-62D4-D16F-4329-93BBC4C88C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4962" y="479493"/>
            <a:ext cx="5458838" cy="1325563"/>
          </a:xfrm>
        </p:spPr>
        <p:txBody>
          <a:bodyPr>
            <a:normAutofit/>
          </a:bodyPr>
          <a:lstStyle/>
          <a:p>
            <a:r>
              <a:rPr lang="en-GB" dirty="0"/>
              <a:t>Theory – Ray tracing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0007FE00-9498-4706-B255-6437B0252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5" name="Picture 4" descr="Diagram of a light ray&#10;&#10;Description automatically generated">
            <a:extLst>
              <a:ext uri="{FF2B5EF4-FFF2-40B4-BE49-F238E27FC236}">
                <a16:creationId xmlns:a16="http://schemas.microsoft.com/office/drawing/2014/main" id="{9547106F-21CF-BB60-2E50-BF327D711B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674"/>
          <a:stretch/>
        </p:blipFill>
        <p:spPr>
          <a:xfrm>
            <a:off x="703182" y="1827185"/>
            <a:ext cx="4777381" cy="3033886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6C923F-1C11-C40E-7ABD-AE18A800B8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4962" y="1984443"/>
            <a:ext cx="5458838" cy="4192520"/>
          </a:xfrm>
        </p:spPr>
        <p:txBody>
          <a:bodyPr>
            <a:normAutofit fontScale="47500" lnSpcReduction="20000"/>
          </a:bodyPr>
          <a:lstStyle/>
          <a:p>
            <a:r>
              <a:rPr lang="en-GB" sz="3800" dirty="0"/>
              <a:t>Ray tracing is a rendering technique that is used to simulate realistic lighting in each scene by creating accurate reflections, refractions, shadows and indirect lighting.</a:t>
            </a:r>
          </a:p>
          <a:p>
            <a:endParaRPr lang="en-GB" sz="3800" dirty="0"/>
          </a:p>
          <a:p>
            <a:endParaRPr lang="en-GB" sz="3800" dirty="0"/>
          </a:p>
          <a:p>
            <a:r>
              <a:rPr lang="en-GB" sz="3800" dirty="0"/>
              <a:t>Ray tracing generates a path from the view of a camera, through the 2D viewing plane into a 3D scene.</a:t>
            </a:r>
          </a:p>
          <a:p>
            <a:endParaRPr lang="en-GB" sz="3800" dirty="0"/>
          </a:p>
          <a:p>
            <a:pPr marL="0" indent="0">
              <a:buNone/>
            </a:pPr>
            <a:endParaRPr lang="en-GB" sz="3800" dirty="0"/>
          </a:p>
          <a:p>
            <a:r>
              <a:rPr lang="en-GB" sz="3800" dirty="0"/>
              <a:t>Can be inaccurate from the real world due to computational limits with modern-day computers.</a:t>
            </a:r>
          </a:p>
          <a:p>
            <a:pPr marL="0" indent="0">
              <a:buNone/>
            </a:pPr>
            <a:endParaRPr lang="en-GB" sz="1500" dirty="0">
              <a:hlinkClick r:id="rId3"/>
            </a:endParaRPr>
          </a:p>
          <a:p>
            <a:pPr marL="0" indent="0">
              <a:buNone/>
            </a:pPr>
            <a:endParaRPr lang="en-GB" sz="1500" dirty="0">
              <a:hlinkClick r:id="rId3"/>
            </a:endParaRPr>
          </a:p>
          <a:p>
            <a:pPr marL="0" indent="0">
              <a:buNone/>
            </a:pPr>
            <a:r>
              <a:rPr lang="en-GB" sz="2100" dirty="0">
                <a:hlinkClick r:id="rId3"/>
              </a:rPr>
              <a:t>Ray Tracing | NVIDIA Developer</a:t>
            </a:r>
            <a:endParaRPr lang="en-GB" sz="2100" dirty="0"/>
          </a:p>
        </p:txBody>
      </p:sp>
    </p:spTree>
    <p:extLst>
      <p:ext uri="{BB962C8B-B14F-4D97-AF65-F5344CB8AC3E}">
        <p14:creationId xmlns:p14="http://schemas.microsoft.com/office/powerpoint/2010/main" val="6816127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5CFFC6-7081-CFA9-468B-58A4AB3CB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GB" sz="3800" dirty="0"/>
              <a:t>Theory – Parallel programming</a:t>
            </a:r>
          </a:p>
        </p:txBody>
      </p:sp>
      <p:sp>
        <p:nvSpPr>
          <p:cNvPr id="24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3BEC06-C01A-4547-6823-AC190AEBF8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 fontScale="92500"/>
          </a:bodyPr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GB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 problem is broken into parts that can be solved concurrently.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endParaRPr lang="en-GB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GB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Instructions from each part are executed simultaneously on different cores. 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endParaRPr lang="en-GB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GB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 theory, the more resources allocated to the problem the shorter the time to finish.</a:t>
            </a:r>
          </a:p>
          <a:p>
            <a:endParaRPr lang="en-GB" sz="1400" dirty="0"/>
          </a:p>
          <a:p>
            <a:endParaRPr lang="en-GB" sz="1400" dirty="0"/>
          </a:p>
          <a:p>
            <a:pPr marL="0" indent="0" algn="r">
              <a:buNone/>
            </a:pPr>
            <a:r>
              <a:rPr lang="en-GB" sz="11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socials-20151110-rivi</a:t>
            </a:r>
            <a:r>
              <a:rPr lang="en-GB" sz="1100" dirty="0">
                <a:hlinkClick r:id="rId2"/>
              </a:rPr>
              <a:t>.pdf (ucl.ac.uk)</a:t>
            </a:r>
            <a:endParaRPr lang="en-GB" sz="11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EBEE95-9E06-0946-2913-B7B3709FA7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4296" y="891883"/>
            <a:ext cx="6903720" cy="5074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2625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6E391F-DA36-E3CA-6865-27502A2082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en-GB" sz="3800" dirty="0"/>
              <a:t>Theory – Monte Carlo Global Illumination</a:t>
            </a:r>
          </a:p>
        </p:txBody>
      </p:sp>
      <p:sp>
        <p:nvSpPr>
          <p:cNvPr id="45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F1DEEB0F-FA79-8CF3-CC10-A397B13E3C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547872"/>
          </a:xfrm>
        </p:spPr>
        <p:txBody>
          <a:bodyPr anchor="t">
            <a:normAutofit fontScale="92500" lnSpcReduction="20000"/>
          </a:bodyPr>
          <a:lstStyle/>
          <a:p>
            <a:r>
              <a:rPr lang="en-GB" sz="1500" dirty="0"/>
              <a:t>The Monte Carlo method looks at the amount of colour that would fall onto a surface from indirect lighting.</a:t>
            </a:r>
          </a:p>
          <a:p>
            <a:endParaRPr lang="en-GB" sz="1500" dirty="0"/>
          </a:p>
          <a:p>
            <a:endParaRPr lang="en-GB" sz="1500" dirty="0"/>
          </a:p>
          <a:p>
            <a:r>
              <a:rPr lang="en-GB" sz="1500" dirty="0"/>
              <a:t>The main problem with this technique is that the path tracing is slow and creates noisy images.</a:t>
            </a:r>
          </a:p>
          <a:p>
            <a:endParaRPr lang="en-GB" sz="1500" dirty="0"/>
          </a:p>
          <a:p>
            <a:endParaRPr lang="en-GB" sz="1500" dirty="0"/>
          </a:p>
          <a:p>
            <a:r>
              <a:rPr lang="en-GB" sz="1500" dirty="0"/>
              <a:t>Monte Carlo theory states that to reduce noise level by two you would need four times the samples, which rapidly gets expensive to calculate for each ray.</a:t>
            </a:r>
          </a:p>
          <a:p>
            <a:endParaRPr lang="en-GB" sz="1500" dirty="0"/>
          </a:p>
          <a:p>
            <a:endParaRPr lang="en-GB" sz="1500" dirty="0"/>
          </a:p>
          <a:p>
            <a:r>
              <a:rPr lang="en-GB" sz="1500" dirty="0"/>
              <a:t>Rays are fired in random directions from a hemisphere, and the average colour is accumulated from the samples taken.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54206884-740F-0628-9312-D6349A9D01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32" t="3633" r="12724" b="9188"/>
          <a:stretch/>
        </p:blipFill>
        <p:spPr>
          <a:xfrm>
            <a:off x="6099048" y="2034146"/>
            <a:ext cx="5458968" cy="2789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3941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79BB35BC-D5C2-4C8B-A22A-A71E6191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3955A7-646E-5C53-76C2-6EC07AB3A3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3788" y="365125"/>
            <a:ext cx="4840010" cy="1807305"/>
          </a:xfrm>
        </p:spPr>
        <p:txBody>
          <a:bodyPr>
            <a:normAutofit/>
          </a:bodyPr>
          <a:lstStyle/>
          <a:p>
            <a:r>
              <a:rPr lang="en-GB" dirty="0"/>
              <a:t>Design – My features</a:t>
            </a:r>
          </a:p>
        </p:txBody>
      </p:sp>
      <p:pic>
        <p:nvPicPr>
          <p:cNvPr id="5" name="Picture 4" descr="A couple of balls in a room&#10;&#10;Description automatically generated">
            <a:extLst>
              <a:ext uri="{FF2B5EF4-FFF2-40B4-BE49-F238E27FC236}">
                <a16:creationId xmlns:a16="http://schemas.microsoft.com/office/drawing/2014/main" id="{284B7BF6-89E5-60F8-819A-158F5CD33CF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2" r="3812"/>
          <a:stretch/>
        </p:blipFill>
        <p:spPr>
          <a:xfrm>
            <a:off x="20" y="10"/>
            <a:ext cx="6116549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D8B1AD-4D73-83DA-E945-9E996AC0DC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3788" y="2333297"/>
            <a:ext cx="4840010" cy="3843666"/>
          </a:xfrm>
        </p:spPr>
        <p:txBody>
          <a:bodyPr>
            <a:normAutofit fontScale="92500" lnSpcReduction="20000"/>
          </a:bodyPr>
          <a:lstStyle/>
          <a:p>
            <a:r>
              <a:rPr lang="en-GB" sz="2000" dirty="0"/>
              <a:t>Multithreading / thread pooling</a:t>
            </a:r>
          </a:p>
          <a:p>
            <a:endParaRPr lang="en-GB" sz="2000" dirty="0"/>
          </a:p>
          <a:p>
            <a:r>
              <a:rPr lang="en-GB" sz="2000" dirty="0"/>
              <a:t>Multi-bounce reflections</a:t>
            </a:r>
          </a:p>
          <a:p>
            <a:endParaRPr lang="en-GB" sz="2000" dirty="0"/>
          </a:p>
          <a:p>
            <a:r>
              <a:rPr lang="en-GB" sz="2000" dirty="0"/>
              <a:t>Soft shadows</a:t>
            </a:r>
          </a:p>
          <a:p>
            <a:endParaRPr lang="en-GB" sz="2000" dirty="0"/>
          </a:p>
          <a:p>
            <a:r>
              <a:rPr lang="en-GB" sz="2000" dirty="0"/>
              <a:t>Global Illumination</a:t>
            </a:r>
          </a:p>
          <a:p>
            <a:endParaRPr lang="en-GB" sz="2000" dirty="0"/>
          </a:p>
          <a:p>
            <a:r>
              <a:rPr lang="en-GB" sz="2000" dirty="0"/>
              <a:t>Anti-aliasing </a:t>
            </a:r>
          </a:p>
          <a:p>
            <a:endParaRPr lang="en-GB" sz="2000" dirty="0"/>
          </a:p>
          <a:p>
            <a:r>
              <a:rPr lang="en-GB" sz="2000" dirty="0"/>
              <a:t>Multi-light sources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6B673EE-1AB9-091A-8ED5-DB6C235CDB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3789" y="1818866"/>
            <a:ext cx="4260892" cy="353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3533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0D87AE-F43E-DB09-FDCD-3B2F29D445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593" y="-891540"/>
            <a:ext cx="6251110" cy="1783080"/>
          </a:xfrm>
        </p:spPr>
        <p:txBody>
          <a:bodyPr anchor="b">
            <a:normAutofit/>
          </a:bodyPr>
          <a:lstStyle/>
          <a:p>
            <a:r>
              <a:rPr lang="en-GB"/>
              <a:t>Design – Flow diagram</a:t>
            </a:r>
            <a:endParaRPr lang="en-GB" dirty="0"/>
          </a:p>
        </p:txBody>
      </p:sp>
      <p:pic>
        <p:nvPicPr>
          <p:cNvPr id="4" name="Picture 3" descr="A sphere in a room&#10;&#10;Description automatically generated">
            <a:extLst>
              <a:ext uri="{FF2B5EF4-FFF2-40B4-BE49-F238E27FC236}">
                <a16:creationId xmlns:a16="http://schemas.microsoft.com/office/drawing/2014/main" id="{4E2A27FE-1BAB-B1D0-0BD3-5ED165EF4F1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03" r="17016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6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DF66A5A-D760-5018-4A8D-7803BA39990D}"/>
              </a:ext>
            </a:extLst>
          </p:cNvPr>
          <p:cNvCxnSpPr>
            <a:cxnSpLocks/>
            <a:stCxn id="11" idx="2"/>
            <a:endCxn id="31" idx="0"/>
          </p:cNvCxnSpPr>
          <p:nvPr/>
        </p:nvCxnSpPr>
        <p:spPr>
          <a:xfrm>
            <a:off x="7534657" y="2278606"/>
            <a:ext cx="0" cy="1825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Diamond 39">
            <a:extLst>
              <a:ext uri="{FF2B5EF4-FFF2-40B4-BE49-F238E27FC236}">
                <a16:creationId xmlns:a16="http://schemas.microsoft.com/office/drawing/2014/main" id="{397A104C-3657-A29E-D7E4-A56A528A6918}"/>
              </a:ext>
            </a:extLst>
          </p:cNvPr>
          <p:cNvSpPr/>
          <p:nvPr/>
        </p:nvSpPr>
        <p:spPr>
          <a:xfrm>
            <a:off x="7001255" y="3222088"/>
            <a:ext cx="1066800" cy="569992"/>
          </a:xfrm>
          <a:prstGeom prst="diamond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5297BB7-ACFE-13CB-C14A-61A2ADC0C39C}"/>
              </a:ext>
            </a:extLst>
          </p:cNvPr>
          <p:cNvSpPr txBox="1"/>
          <p:nvPr/>
        </p:nvSpPr>
        <p:spPr>
          <a:xfrm>
            <a:off x="7065263" y="3324265"/>
            <a:ext cx="9387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Bounces Left </a:t>
            </a:r>
          </a:p>
          <a:p>
            <a:pPr algn="ctr"/>
            <a:r>
              <a:rPr lang="en-GB" sz="1000"/>
              <a:t>&gt; 0</a:t>
            </a:r>
            <a:endParaRPr lang="en-GB" sz="1000" dirty="0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F02388A6-0811-FE00-D267-A6941531EBC1}"/>
              </a:ext>
            </a:extLst>
          </p:cNvPr>
          <p:cNvCxnSpPr>
            <a:stCxn id="30" idx="2"/>
            <a:endCxn id="40" idx="0"/>
          </p:cNvCxnSpPr>
          <p:nvPr/>
        </p:nvCxnSpPr>
        <p:spPr>
          <a:xfrm flipH="1">
            <a:off x="7534655" y="3009978"/>
            <a:ext cx="2" cy="2121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BB73C7DE-4514-31CD-7DED-BB46A2E5E4F9}"/>
              </a:ext>
            </a:extLst>
          </p:cNvPr>
          <p:cNvSpPr txBox="1"/>
          <p:nvPr/>
        </p:nvSpPr>
        <p:spPr>
          <a:xfrm>
            <a:off x="6736083" y="3297092"/>
            <a:ext cx="41757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/>
              <a:t>True</a:t>
            </a:r>
            <a:endParaRPr lang="en-GB" sz="900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1B30E25-7DA7-5DE1-14DA-E97B88CAEBFB}"/>
              </a:ext>
            </a:extLst>
          </p:cNvPr>
          <p:cNvSpPr txBox="1"/>
          <p:nvPr/>
        </p:nvSpPr>
        <p:spPr>
          <a:xfrm>
            <a:off x="7534655" y="3703837"/>
            <a:ext cx="45872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/>
              <a:t>False</a:t>
            </a:r>
            <a:endParaRPr lang="en-GB" sz="900" dirty="0"/>
          </a:p>
        </p:txBody>
      </p:sp>
      <p:sp>
        <p:nvSpPr>
          <p:cNvPr id="54" name="Diamond 53">
            <a:extLst>
              <a:ext uri="{FF2B5EF4-FFF2-40B4-BE49-F238E27FC236}">
                <a16:creationId xmlns:a16="http://schemas.microsoft.com/office/drawing/2014/main" id="{5EB54FC9-EB53-6E7C-43C7-3BAA005B224F}"/>
              </a:ext>
            </a:extLst>
          </p:cNvPr>
          <p:cNvSpPr/>
          <p:nvPr/>
        </p:nvSpPr>
        <p:spPr>
          <a:xfrm>
            <a:off x="7001253" y="3948193"/>
            <a:ext cx="1066800" cy="569992"/>
          </a:xfrm>
          <a:prstGeom prst="diamond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4265CF52-FE68-D6A1-42F5-F486F2D76EE0}"/>
              </a:ext>
            </a:extLst>
          </p:cNvPr>
          <p:cNvCxnSpPr>
            <a:stCxn id="40" idx="2"/>
            <a:endCxn id="54" idx="0"/>
          </p:cNvCxnSpPr>
          <p:nvPr/>
        </p:nvCxnSpPr>
        <p:spPr>
          <a:xfrm flipH="1">
            <a:off x="7534653" y="3792080"/>
            <a:ext cx="2" cy="1561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1AAF1F25-1E34-6468-DDFD-41CF1F4A0310}"/>
              </a:ext>
            </a:extLst>
          </p:cNvPr>
          <p:cNvSpPr txBox="1"/>
          <p:nvPr/>
        </p:nvSpPr>
        <p:spPr>
          <a:xfrm>
            <a:off x="7066787" y="4070992"/>
            <a:ext cx="9387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Global Ill</a:t>
            </a:r>
          </a:p>
          <a:p>
            <a:pPr algn="ctr"/>
            <a:r>
              <a:rPr lang="en-GB" sz="1000"/>
              <a:t>&gt; 0</a:t>
            </a:r>
            <a:endParaRPr lang="en-GB" sz="1000" dirty="0"/>
          </a:p>
        </p:txBody>
      </p:sp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DB6F3AD3-A35D-1CDA-323A-232C5D184735}"/>
              </a:ext>
            </a:extLst>
          </p:cNvPr>
          <p:cNvCxnSpPr>
            <a:stCxn id="54" idx="1"/>
            <a:endCxn id="52" idx="1"/>
          </p:cNvCxnSpPr>
          <p:nvPr/>
        </p:nvCxnSpPr>
        <p:spPr>
          <a:xfrm rot="10800000">
            <a:off x="6736083" y="3412509"/>
            <a:ext cx="265170" cy="820681"/>
          </a:xfrm>
          <a:prstGeom prst="bentConnector3">
            <a:avLst>
              <a:gd name="adj1" fmla="val 186209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F969D676-D4CA-4CF2-5AF4-AFB2CC4EBD7C}"/>
              </a:ext>
            </a:extLst>
          </p:cNvPr>
          <p:cNvSpPr txBox="1"/>
          <p:nvPr/>
        </p:nvSpPr>
        <p:spPr>
          <a:xfrm>
            <a:off x="6542530" y="4026782"/>
            <a:ext cx="41757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/>
              <a:t>True</a:t>
            </a:r>
            <a:endParaRPr lang="en-GB" sz="900" dirty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3A2A8AF8-4726-2BE9-2D6D-8B9FE94CF7B7}"/>
              </a:ext>
            </a:extLst>
          </p:cNvPr>
          <p:cNvSpPr/>
          <p:nvPr/>
        </p:nvSpPr>
        <p:spPr>
          <a:xfrm>
            <a:off x="7004302" y="4683620"/>
            <a:ext cx="1066800" cy="56999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C598BD2-63C7-468D-4FC9-6D8FD294D6A9}"/>
              </a:ext>
            </a:extLst>
          </p:cNvPr>
          <p:cNvSpPr txBox="1"/>
          <p:nvPr/>
        </p:nvSpPr>
        <p:spPr>
          <a:xfrm>
            <a:off x="7004301" y="4704767"/>
            <a:ext cx="10668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/>
              <a:t>Specular</a:t>
            </a:r>
          </a:p>
          <a:p>
            <a:pPr algn="ctr"/>
            <a:r>
              <a:rPr lang="en-GB" sz="1400"/>
              <a:t>Lighting</a:t>
            </a:r>
            <a:endParaRPr lang="en-GB" sz="1400" dirty="0"/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413C9A8C-4448-8A77-2003-65C3C984FF4E}"/>
              </a:ext>
            </a:extLst>
          </p:cNvPr>
          <p:cNvCxnSpPr>
            <a:cxnSpLocks/>
            <a:stCxn id="54" idx="2"/>
            <a:endCxn id="61" idx="0"/>
          </p:cNvCxnSpPr>
          <p:nvPr/>
        </p:nvCxnSpPr>
        <p:spPr>
          <a:xfrm>
            <a:off x="7534653" y="4518185"/>
            <a:ext cx="3049" cy="1654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E4B96705-A992-9F71-46D8-3C1846B805FC}"/>
              </a:ext>
            </a:extLst>
          </p:cNvPr>
          <p:cNvSpPr/>
          <p:nvPr/>
        </p:nvSpPr>
        <p:spPr>
          <a:xfrm>
            <a:off x="7001253" y="5414103"/>
            <a:ext cx="1066800" cy="56999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F31348E9-850D-AAED-3120-FFE34D753655}"/>
              </a:ext>
            </a:extLst>
          </p:cNvPr>
          <p:cNvSpPr txBox="1"/>
          <p:nvPr/>
        </p:nvSpPr>
        <p:spPr>
          <a:xfrm>
            <a:off x="7001252" y="5435250"/>
            <a:ext cx="10668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/>
              <a:t>Shade</a:t>
            </a:r>
          </a:p>
          <a:p>
            <a:pPr algn="ctr"/>
            <a:r>
              <a:rPr lang="en-GB" sz="1400"/>
              <a:t>Calculation</a:t>
            </a:r>
            <a:endParaRPr lang="en-GB" sz="1400" dirty="0"/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E09374BC-B45B-51E3-57C7-1EAD2E36FF52}"/>
              </a:ext>
            </a:extLst>
          </p:cNvPr>
          <p:cNvCxnSpPr>
            <a:cxnSpLocks/>
            <a:stCxn id="61" idx="2"/>
            <a:endCxn id="67" idx="0"/>
          </p:cNvCxnSpPr>
          <p:nvPr/>
        </p:nvCxnSpPr>
        <p:spPr>
          <a:xfrm flipH="1">
            <a:off x="7534653" y="5253615"/>
            <a:ext cx="3049" cy="1604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Diamond 71">
            <a:extLst>
              <a:ext uri="{FF2B5EF4-FFF2-40B4-BE49-F238E27FC236}">
                <a16:creationId xmlns:a16="http://schemas.microsoft.com/office/drawing/2014/main" id="{B758FC52-449A-0298-038B-88FAE7307542}"/>
              </a:ext>
            </a:extLst>
          </p:cNvPr>
          <p:cNvSpPr/>
          <p:nvPr/>
        </p:nvSpPr>
        <p:spPr>
          <a:xfrm>
            <a:off x="6996680" y="6093830"/>
            <a:ext cx="1066800" cy="569992"/>
          </a:xfrm>
          <a:prstGeom prst="diamond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4B9DD839-1EE2-B3ED-5069-252A9012A2C4}"/>
              </a:ext>
            </a:extLst>
          </p:cNvPr>
          <p:cNvSpPr txBox="1"/>
          <p:nvPr/>
        </p:nvSpPr>
        <p:spPr>
          <a:xfrm>
            <a:off x="7060687" y="6255714"/>
            <a:ext cx="9387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Each Light</a:t>
            </a:r>
            <a:endParaRPr lang="en-GB" sz="1000" dirty="0"/>
          </a:p>
        </p:txBody>
      </p:sp>
      <p:cxnSp>
        <p:nvCxnSpPr>
          <p:cNvPr id="84" name="Connector: Elbow 83">
            <a:extLst>
              <a:ext uri="{FF2B5EF4-FFF2-40B4-BE49-F238E27FC236}">
                <a16:creationId xmlns:a16="http://schemas.microsoft.com/office/drawing/2014/main" id="{88124FEE-57B2-5B87-8A3E-0E114824237D}"/>
              </a:ext>
            </a:extLst>
          </p:cNvPr>
          <p:cNvCxnSpPr>
            <a:cxnSpLocks/>
            <a:stCxn id="72" idx="1"/>
            <a:endCxn id="61" idx="1"/>
          </p:cNvCxnSpPr>
          <p:nvPr/>
        </p:nvCxnSpPr>
        <p:spPr>
          <a:xfrm rot="10800000" flipH="1">
            <a:off x="6996680" y="4968618"/>
            <a:ext cx="7622" cy="1410208"/>
          </a:xfrm>
          <a:prstGeom prst="bentConnector3">
            <a:avLst>
              <a:gd name="adj1" fmla="val -2999213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5B504D37-B0DA-DDA7-6A04-8D7DF965F248}"/>
              </a:ext>
            </a:extLst>
          </p:cNvPr>
          <p:cNvSpPr txBox="1"/>
          <p:nvPr/>
        </p:nvSpPr>
        <p:spPr>
          <a:xfrm>
            <a:off x="6694551" y="6028327"/>
            <a:ext cx="619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/>
              <a:t>Another Light</a:t>
            </a:r>
            <a:endParaRPr lang="en-GB" sz="900" dirty="0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011F56B2-89FD-1576-267A-8921885CC540}"/>
              </a:ext>
            </a:extLst>
          </p:cNvPr>
          <p:cNvSpPr txBox="1"/>
          <p:nvPr/>
        </p:nvSpPr>
        <p:spPr>
          <a:xfrm>
            <a:off x="7683531" y="6022048"/>
            <a:ext cx="619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/>
              <a:t>All lights</a:t>
            </a:r>
          </a:p>
          <a:p>
            <a:pPr algn="r"/>
            <a:r>
              <a:rPr lang="en-GB" sz="900"/>
              <a:t>done</a:t>
            </a:r>
            <a:endParaRPr lang="en-GB" sz="900" dirty="0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2C2D875B-184B-5037-0C5E-EEAE2C640111}"/>
              </a:ext>
            </a:extLst>
          </p:cNvPr>
          <p:cNvSpPr/>
          <p:nvPr/>
        </p:nvSpPr>
        <p:spPr>
          <a:xfrm>
            <a:off x="5151120" y="2151241"/>
            <a:ext cx="4549139" cy="3738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D0909E0-B9D5-1D5F-71C2-E1F4383CE18F}"/>
              </a:ext>
            </a:extLst>
          </p:cNvPr>
          <p:cNvSpPr/>
          <p:nvPr/>
        </p:nvSpPr>
        <p:spPr>
          <a:xfrm>
            <a:off x="7001257" y="891540"/>
            <a:ext cx="1066800" cy="660099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6C9A9A-6F47-1F2D-B2BD-7C9BD7FC0DBE}"/>
              </a:ext>
            </a:extLst>
          </p:cNvPr>
          <p:cNvSpPr txBox="1"/>
          <p:nvPr/>
        </p:nvSpPr>
        <p:spPr>
          <a:xfrm>
            <a:off x="7233667" y="1048512"/>
            <a:ext cx="6032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/>
              <a:t>Start</a:t>
            </a:r>
            <a:endParaRPr lang="en-GB" sz="16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350046B-CA9A-6C1B-E9E2-18A1ED32E95F}"/>
              </a:ext>
            </a:extLst>
          </p:cNvPr>
          <p:cNvSpPr/>
          <p:nvPr/>
        </p:nvSpPr>
        <p:spPr>
          <a:xfrm>
            <a:off x="7001257" y="1708611"/>
            <a:ext cx="1066800" cy="56999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E860A7D-0FD2-1ACB-F8F6-AAC185847CCB}"/>
              </a:ext>
            </a:extLst>
          </p:cNvPr>
          <p:cNvSpPr txBox="1"/>
          <p:nvPr/>
        </p:nvSpPr>
        <p:spPr>
          <a:xfrm>
            <a:off x="7001256" y="1843464"/>
            <a:ext cx="10668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/>
              <a:t>AA Samples</a:t>
            </a:r>
            <a:endParaRPr lang="en-GB" sz="1400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3443DF7-D004-83DE-6975-D75ABF8E52CD}"/>
              </a:ext>
            </a:extLst>
          </p:cNvPr>
          <p:cNvCxnSpPr>
            <a:cxnSpLocks/>
            <a:stCxn id="8" idx="4"/>
            <a:endCxn id="11" idx="0"/>
          </p:cNvCxnSpPr>
          <p:nvPr/>
        </p:nvCxnSpPr>
        <p:spPr>
          <a:xfrm>
            <a:off x="7534657" y="1551639"/>
            <a:ext cx="0" cy="1569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4AF79CBE-5C9D-AED9-C772-D0494DA8518C}"/>
              </a:ext>
            </a:extLst>
          </p:cNvPr>
          <p:cNvSpPr/>
          <p:nvPr/>
        </p:nvSpPr>
        <p:spPr>
          <a:xfrm>
            <a:off x="8538004" y="1712355"/>
            <a:ext cx="1066800" cy="56999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1DC6CA5-C43B-294E-0990-1CE184312EFD}"/>
              </a:ext>
            </a:extLst>
          </p:cNvPr>
          <p:cNvSpPr txBox="1"/>
          <p:nvPr/>
        </p:nvSpPr>
        <p:spPr>
          <a:xfrm>
            <a:off x="8538003" y="1847208"/>
            <a:ext cx="10668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/>
              <a:t>Draw Pixel</a:t>
            </a:r>
            <a:endParaRPr lang="en-GB" sz="1400"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906B76A-8AE7-E327-1C74-F063CB355F3C}"/>
              </a:ext>
            </a:extLst>
          </p:cNvPr>
          <p:cNvCxnSpPr>
            <a:cxnSpLocks/>
            <a:stCxn id="13" idx="3"/>
            <a:endCxn id="20" idx="1"/>
          </p:cNvCxnSpPr>
          <p:nvPr/>
        </p:nvCxnSpPr>
        <p:spPr>
          <a:xfrm>
            <a:off x="8068057" y="1997353"/>
            <a:ext cx="469946" cy="37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9D8915E2-9E80-AAED-6127-09C625F1B1CD}"/>
              </a:ext>
            </a:extLst>
          </p:cNvPr>
          <p:cNvCxnSpPr>
            <a:stCxn id="40" idx="1"/>
            <a:endCxn id="13" idx="1"/>
          </p:cNvCxnSpPr>
          <p:nvPr/>
        </p:nvCxnSpPr>
        <p:spPr>
          <a:xfrm rot="10800000" flipH="1">
            <a:off x="7001254" y="1997354"/>
            <a:ext cx="1" cy="1509731"/>
          </a:xfrm>
          <a:prstGeom prst="bentConnector3">
            <a:avLst>
              <a:gd name="adj1" fmla="val -2286000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29DC48C4-CD0D-7768-2D10-805701F009A7}"/>
              </a:ext>
            </a:extLst>
          </p:cNvPr>
          <p:cNvSpPr txBox="1"/>
          <p:nvPr/>
        </p:nvSpPr>
        <p:spPr>
          <a:xfrm>
            <a:off x="7001256" y="2461130"/>
            <a:ext cx="10668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Shadow Check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A88271D-41DD-48EB-C4C3-7D87CFB97048}"/>
              </a:ext>
            </a:extLst>
          </p:cNvPr>
          <p:cNvSpPr/>
          <p:nvPr/>
        </p:nvSpPr>
        <p:spPr>
          <a:xfrm>
            <a:off x="7001257" y="2439983"/>
            <a:ext cx="1066800" cy="56999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92" name="Connector: Elbow 91">
            <a:extLst>
              <a:ext uri="{FF2B5EF4-FFF2-40B4-BE49-F238E27FC236}">
                <a16:creationId xmlns:a16="http://schemas.microsoft.com/office/drawing/2014/main" id="{44B64BFF-D84D-678F-B332-E58FA8F938F0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952981" y="4270528"/>
            <a:ext cx="4188988" cy="77819"/>
          </a:xfrm>
          <a:prstGeom prst="bentConnector5">
            <a:avLst>
              <a:gd name="adj1" fmla="val 728"/>
              <a:gd name="adj2" fmla="val 493029"/>
              <a:gd name="adj3" fmla="val 100067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id="{02703E7B-67D0-C88C-C07A-39FC528F6BCA}"/>
              </a:ext>
            </a:extLst>
          </p:cNvPr>
          <p:cNvSpPr txBox="1"/>
          <p:nvPr/>
        </p:nvSpPr>
        <p:spPr>
          <a:xfrm>
            <a:off x="7509674" y="4418689"/>
            <a:ext cx="45872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/>
              <a:t>False</a:t>
            </a:r>
            <a:endParaRPr lang="en-GB" sz="900" dirty="0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0C5B3C5E-A863-FBA7-4D2E-283A2DE282BC}"/>
              </a:ext>
            </a:extLst>
          </p:cNvPr>
          <p:cNvCxnSpPr>
            <a:cxnSpLocks/>
            <a:stCxn id="11" idx="2"/>
            <a:endCxn id="30" idx="0"/>
          </p:cNvCxnSpPr>
          <p:nvPr/>
        </p:nvCxnSpPr>
        <p:spPr>
          <a:xfrm>
            <a:off x="7534657" y="2278606"/>
            <a:ext cx="0" cy="1613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874E99A-C49A-96B5-A12B-A3B105C9FA33}"/>
              </a:ext>
            </a:extLst>
          </p:cNvPr>
          <p:cNvCxnSpPr>
            <a:cxnSpLocks/>
            <a:stCxn id="68" idx="2"/>
            <a:endCxn id="72" idx="0"/>
          </p:cNvCxnSpPr>
          <p:nvPr/>
        </p:nvCxnSpPr>
        <p:spPr>
          <a:xfrm flipH="1">
            <a:off x="7530080" y="5958470"/>
            <a:ext cx="4573" cy="1353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5307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201C88F9-E440-45DE-A776-9609EB590B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DFAA6E-6969-8D64-B841-485CE2611A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47505"/>
            <a:ext cx="3964847" cy="56029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Demo</a:t>
            </a:r>
          </a:p>
        </p:txBody>
      </p:sp>
      <p:pic>
        <p:nvPicPr>
          <p:cNvPr id="7" name="Picture 6" descr="A group of balls in a room&#10;&#10;Description automatically generated">
            <a:extLst>
              <a:ext uri="{FF2B5EF4-FFF2-40B4-BE49-F238E27FC236}">
                <a16:creationId xmlns:a16="http://schemas.microsoft.com/office/drawing/2014/main" id="{57D30ED2-AEF6-365B-AF24-FF6E91B6BA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9263" y="627109"/>
            <a:ext cx="2142837" cy="2153605"/>
          </a:xfrm>
          <a:prstGeom prst="rect">
            <a:avLst/>
          </a:prstGeom>
        </p:spPr>
      </p:pic>
      <p:pic>
        <p:nvPicPr>
          <p:cNvPr id="4" name="Picture 3" descr="A sphere in a room&#10;&#10;Description automatically generated">
            <a:extLst>
              <a:ext uri="{FF2B5EF4-FFF2-40B4-BE49-F238E27FC236}">
                <a16:creationId xmlns:a16="http://schemas.microsoft.com/office/drawing/2014/main" id="{81CD460F-ACA6-2393-89C4-75B97860B1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9466" y="3003183"/>
            <a:ext cx="3309228" cy="3265839"/>
          </a:xfrm>
          <a:prstGeom prst="rect">
            <a:avLst/>
          </a:prstGeom>
        </p:spPr>
      </p:pic>
      <p:pic>
        <p:nvPicPr>
          <p:cNvPr id="9" name="Picture 8" descr="A couple of balls in a room&#10;&#10;Description automatically generated">
            <a:extLst>
              <a:ext uri="{FF2B5EF4-FFF2-40B4-BE49-F238E27FC236}">
                <a16:creationId xmlns:a16="http://schemas.microsoft.com/office/drawing/2014/main" id="{5E7073B5-8D4C-8613-2F89-02A8E20A54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5857" y="637877"/>
            <a:ext cx="2142837" cy="2142837"/>
          </a:xfrm>
          <a:prstGeom prst="rect">
            <a:avLst/>
          </a:prstGeom>
        </p:spPr>
      </p:pic>
      <p:pic>
        <p:nvPicPr>
          <p:cNvPr id="11" name="Picture 10" descr="A red and grey balls in a room&#10;&#10;Description automatically generated">
            <a:extLst>
              <a:ext uri="{FF2B5EF4-FFF2-40B4-BE49-F238E27FC236}">
                <a16:creationId xmlns:a16="http://schemas.microsoft.com/office/drawing/2014/main" id="{47D3C469-404D-D66D-DF17-B6EF340507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9263" y="2963931"/>
            <a:ext cx="3309228" cy="3309228"/>
          </a:xfrm>
          <a:prstGeom prst="rect">
            <a:avLst/>
          </a:prstGeom>
        </p:spPr>
      </p:pic>
      <p:pic>
        <p:nvPicPr>
          <p:cNvPr id="5" name="Picture 4" descr="A couple of balls in a room&#10;&#10;Description automatically generated">
            <a:extLst>
              <a:ext uri="{FF2B5EF4-FFF2-40B4-BE49-F238E27FC236}">
                <a16:creationId xmlns:a16="http://schemas.microsoft.com/office/drawing/2014/main" id="{3ED58B17-3600-F031-F27D-12E92732ED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1609" y="637877"/>
            <a:ext cx="2148208" cy="214283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4C1264F-7ABE-D99E-CBE1-5B9E6A48F5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8162" y="3640046"/>
            <a:ext cx="4260892" cy="353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4723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7C98A213-5994-475E-B327-DC6EC27FBA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8CA047-C1DC-4C65-3A95-2EBF541152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670218"/>
            <a:ext cx="10909640" cy="1065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/>
              <a:t>Analysis</a:t>
            </a:r>
          </a:p>
        </p:txBody>
      </p:sp>
      <p:sp>
        <p:nvSpPr>
          <p:cNvPr id="28" name="sketch line">
            <a:extLst>
              <a:ext uri="{FF2B5EF4-FFF2-40B4-BE49-F238E27FC236}">
                <a16:creationId xmlns:a16="http://schemas.microsoft.com/office/drawing/2014/main" id="{4B030A0D-0DAD-4A99-89BB-419527D6A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89376" y="1800088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 descr="A graph with a blue line&#10;&#10;Description automatically generated">
            <a:extLst>
              <a:ext uri="{FF2B5EF4-FFF2-40B4-BE49-F238E27FC236}">
                <a16:creationId xmlns:a16="http://schemas.microsoft.com/office/drawing/2014/main" id="{78E80CE4-5F68-76C9-3B0A-D42CBA87E6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292" y="2885829"/>
            <a:ext cx="3758184" cy="2236118"/>
          </a:xfrm>
          <a:prstGeom prst="rect">
            <a:avLst/>
          </a:prstGeom>
        </p:spPr>
      </p:pic>
      <p:pic>
        <p:nvPicPr>
          <p:cNvPr id="12" name="Picture 11" descr="A graph with a line going up&#10;&#10;Description automatically generated">
            <a:extLst>
              <a:ext uri="{FF2B5EF4-FFF2-40B4-BE49-F238E27FC236}">
                <a16:creationId xmlns:a16="http://schemas.microsoft.com/office/drawing/2014/main" id="{AC940A6C-5FBC-2E40-45B9-8C5F0872E6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6592" y="2937504"/>
            <a:ext cx="3758184" cy="2132769"/>
          </a:xfrm>
          <a:prstGeom prst="rect">
            <a:avLst/>
          </a:prstGeom>
        </p:spPr>
      </p:pic>
      <p:pic>
        <p:nvPicPr>
          <p:cNvPr id="14" name="Picture 13" descr="A graph with a line&#10;&#10;Description automatically generated">
            <a:extLst>
              <a:ext uri="{FF2B5EF4-FFF2-40B4-BE49-F238E27FC236}">
                <a16:creationId xmlns:a16="http://schemas.microsoft.com/office/drawing/2014/main" id="{8EDAD4FE-4986-0B11-657A-DEFDF119B5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0892" y="2946899"/>
            <a:ext cx="3758184" cy="211397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27EF1EB-E383-FA8D-E9A0-F3EE2BC69864}"/>
              </a:ext>
            </a:extLst>
          </p:cNvPr>
          <p:cNvSpPr/>
          <p:nvPr/>
        </p:nvSpPr>
        <p:spPr>
          <a:xfrm>
            <a:off x="10493255" y="3143713"/>
            <a:ext cx="498022" cy="1469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513F7C6-C210-E22C-13B5-2384E189AC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93255" y="3127156"/>
            <a:ext cx="1485573" cy="180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5533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901</Words>
  <Application>Microsoft Office PowerPoint</Application>
  <PresentationFormat>Widescreen</PresentationFormat>
  <Paragraphs>120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Graphics and Computational Programming</vt:lpstr>
      <vt:lpstr>Presentation Overview</vt:lpstr>
      <vt:lpstr>Theory – Ray tracing</vt:lpstr>
      <vt:lpstr>Theory – Parallel programming</vt:lpstr>
      <vt:lpstr>Theory – Monte Carlo Global Illumination</vt:lpstr>
      <vt:lpstr>Design – My features</vt:lpstr>
      <vt:lpstr>Design – Flow diagram</vt:lpstr>
      <vt:lpstr>Demo</vt:lpstr>
      <vt:lpstr>Analysis</vt:lpstr>
      <vt:lpstr>ArtStation - Cornell box render For Testing a Global Illumination</vt:lpstr>
      <vt:lpstr>PowerPoint Presentation</vt:lpstr>
      <vt:lpstr>Evaluation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Graphics and Computational Programming</dc:title>
  <dc:creator>Alex Emeny (s5415659)</dc:creator>
  <cp:lastModifiedBy>Alex Emeny</cp:lastModifiedBy>
  <cp:revision>192</cp:revision>
  <dcterms:created xsi:type="dcterms:W3CDTF">2023-12-14T13:13:01Z</dcterms:created>
  <dcterms:modified xsi:type="dcterms:W3CDTF">2023-12-15T03:29:12Z</dcterms:modified>
</cp:coreProperties>
</file>